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316" r:id="rId2"/>
    <p:sldId id="320" r:id="rId3"/>
    <p:sldId id="319" r:id="rId4"/>
    <p:sldId id="318" r:id="rId5"/>
  </p:sldIdLst>
  <p:sldSz cx="9144000" cy="6858000" type="screen4x3"/>
  <p:notesSz cx="6858000" cy="9144000"/>
  <p:custDataLst>
    <p:tags r:id="rId7"/>
  </p:custDataLst>
  <p:defaultTextStyle>
    <a:defPPr>
      <a:defRPr lang="ru-RU"/>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298"/>
    <a:srgbClr val="1F5463"/>
    <a:srgbClr val="77B2B5"/>
    <a:srgbClr val="9BC7C9"/>
    <a:srgbClr val="88BBBE"/>
    <a:srgbClr val="990000"/>
    <a:srgbClr val="31859C"/>
    <a:srgbClr val="19434F"/>
    <a:srgbClr val="C2DD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7700" autoAdjust="0"/>
  </p:normalViewPr>
  <p:slideViewPr>
    <p:cSldViewPr>
      <p:cViewPr varScale="1">
        <p:scale>
          <a:sx n="58" d="100"/>
          <a:sy n="58" d="100"/>
        </p:scale>
        <p:origin x="171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7432CAA-D6C9-499E-B1F0-C29EFAA96FBF}" type="datetimeFigureOut">
              <a:rPr lang="ru-RU"/>
              <a:pPr>
                <a:defRPr/>
              </a:pPr>
              <a:t>02.07.2026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F8712B0-D798-4F62-9F78-5360E803C37E}" type="slidenum">
              <a:rPr lang="ru-RU"/>
              <a:pPr>
                <a:defRPr/>
              </a:pPr>
              <a:t>‹#›</a:t>
            </a:fld>
            <a:endParaRPr lang="ru-RU"/>
          </a:p>
        </p:txBody>
      </p:sp>
    </p:spTree>
    <p:extLst>
      <p:ext uri="{BB962C8B-B14F-4D97-AF65-F5344CB8AC3E}">
        <p14:creationId xmlns:p14="http://schemas.microsoft.com/office/powerpoint/2010/main" val="27061184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4F8712B0-D798-4F62-9F78-5360E803C37E}" type="slidenum">
              <a:rPr lang="ru-RU" smtClean="0"/>
              <a:pPr>
                <a:defRPr/>
              </a:pPr>
              <a:t>1</a:t>
            </a:fld>
            <a:endParaRPr lang="ru-RU"/>
          </a:p>
        </p:txBody>
      </p:sp>
    </p:spTree>
    <p:extLst>
      <p:ext uri="{BB962C8B-B14F-4D97-AF65-F5344CB8AC3E}">
        <p14:creationId xmlns:p14="http://schemas.microsoft.com/office/powerpoint/2010/main" val="2463740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2BF5F90-9AAE-4F77-9A21-A34B0B393ABF}"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F27DF11-91DB-4D9A-A52F-7645C66CEB1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42207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C890256-85B8-4843-A3D5-F47144163AAF}"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4A955B17-DD16-4BC7-A0EB-CFF5AED6E96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41326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FE4407A-845C-44F7-8EE4-CD18D8750D5C}"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C74A5F-6850-44B1-84A0-890BA563053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2176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96EAB12-385C-411F-B221-4A4746C7E5B4}"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4CDACEBE-CBFD-4B32-93C8-E05903C180E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340743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7144401-9E4C-45FA-9599-B1D6E7CEA313}"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CCEDB88-88FF-4E1F-99C6-E0D9E76BF6F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260972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A512303-7958-4880-B41B-029AFA4FCACB}" type="datetimeFigureOut">
              <a:rPr lang="ru-RU">
                <a:solidFill>
                  <a:prstClr val="black">
                    <a:tint val="75000"/>
                  </a:prstClr>
                </a:solidFill>
              </a:rPr>
              <a:pPr>
                <a:defRPr/>
              </a:pPr>
              <a:t>02.07.2026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FB8012CC-2096-447B-9A67-61AC71EC4AA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09356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B48F4B2-AE6E-47C6-8033-1145DBFAD02E}" type="datetimeFigureOut">
              <a:rPr lang="ru-RU">
                <a:solidFill>
                  <a:prstClr val="black">
                    <a:tint val="75000"/>
                  </a:prstClr>
                </a:solidFill>
              </a:rPr>
              <a:pPr>
                <a:defRPr/>
              </a:pPr>
              <a:t>02.07.2026</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3E433468-9DE4-4349-89F7-D38E112680E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31544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4676CD8B-8BB1-4C82-81B7-C940CDDC134B}" type="datetimeFigureOut">
              <a:rPr lang="ru-RU">
                <a:solidFill>
                  <a:prstClr val="black">
                    <a:tint val="75000"/>
                  </a:prstClr>
                </a:solidFill>
              </a:rPr>
              <a:pPr>
                <a:defRPr/>
              </a:pPr>
              <a:t>02.07.2026</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10064EDC-DEF7-4E86-B3DE-0E910DC2E4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206501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4276261-BCEC-4A50-A4CF-348AFE20408B}" type="datetimeFigureOut">
              <a:rPr lang="ru-RU">
                <a:solidFill>
                  <a:prstClr val="black">
                    <a:tint val="75000"/>
                  </a:prstClr>
                </a:solidFill>
              </a:rPr>
              <a:pPr>
                <a:defRPr/>
              </a:pPr>
              <a:t>02.07.2026</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D822F9D7-89F5-44D0-AC2D-F8B297EDB8F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807861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434E19A-05BD-4F0F-ACEE-AF496F068DFA}" type="datetimeFigureOut">
              <a:rPr lang="ru-RU">
                <a:solidFill>
                  <a:prstClr val="black">
                    <a:tint val="75000"/>
                  </a:prstClr>
                </a:solidFill>
              </a:rPr>
              <a:pPr>
                <a:defRPr/>
              </a:pPr>
              <a:t>02.07.2026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0CDA85A5-B872-406E-9BBD-C8416F075D2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4696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93B5141-AE41-4969-A775-D7AAD74A4DFB}" type="datetimeFigureOut">
              <a:rPr lang="ru-RU">
                <a:solidFill>
                  <a:prstClr val="black">
                    <a:tint val="75000"/>
                  </a:prstClr>
                </a:solidFill>
              </a:rPr>
              <a:pPr>
                <a:defRPr/>
              </a:pPr>
              <a:t>02.07.2026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7FAA19D7-0176-4857-916E-DBFF316C1DF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8186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lum/>
            <a:extLst>
              <a:ext uri="{28A0092B-C50C-407E-A947-70E740481C1C}">
                <a14:useLocalDpi xmlns:a14="http://schemas.microsoft.com/office/drawing/2010/main"/>
              </a:ext>
            </a:extLst>
          </a:blip>
          <a:srcRect/>
          <a:stretch>
            <a:fillRect r="-1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9E5BE2B-BC0E-4ED2-B7B3-DE7D427D040B}" type="datetimeFigureOut">
              <a:rPr lang="ru-RU">
                <a:solidFill>
                  <a:prstClr val="black">
                    <a:tint val="75000"/>
                  </a:prstClr>
                </a:solidFill>
              </a:rPr>
              <a:pPr>
                <a:defRPr/>
              </a:pPr>
              <a:t>02.07.2026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84C8BA2-EC39-42BB-804B-6C76C2D9302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84586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0551" y="5877378"/>
            <a:ext cx="8082898" cy="338554"/>
          </a:xfrm>
          <a:prstGeom prst="rect">
            <a:avLst/>
          </a:prstGeom>
          <a:noFill/>
          <a:scene3d>
            <a:camera prst="orthographicFront"/>
            <a:lightRig rig="flat" dir="t"/>
          </a:scene3d>
          <a:sp3d prstMaterial="softEdge">
            <a:bevelT prst="convex"/>
          </a:sp3d>
        </p:spPr>
        <p:txBody>
          <a:bodyPr wrap="square" rtlCol="0">
            <a:spAutoFit/>
          </a:bodyPr>
          <a:lstStyle/>
          <a:p>
            <a:pPr algn="ctr"/>
            <a:endParaRPr lang="ru-RU" sz="1600" dirty="0">
              <a:solidFill>
                <a:srgbClr val="77B2B5"/>
              </a:solidFill>
              <a:latin typeface="Arial" panose="020B0604020202020204" pitchFamily="34" charset="0"/>
              <a:cs typeface="Arial" panose="020B0604020202020204" pitchFamily="34" charset="0"/>
            </a:endParaRPr>
          </a:p>
        </p:txBody>
      </p:sp>
      <p:sp>
        <p:nvSpPr>
          <p:cNvPr id="3" name="Прямоугольник 2"/>
          <p:cNvSpPr/>
          <p:nvPr/>
        </p:nvSpPr>
        <p:spPr>
          <a:xfrm>
            <a:off x="1561166" y="2060849"/>
            <a:ext cx="6021669" cy="1323439"/>
          </a:xfrm>
          <a:prstGeom prst="rect">
            <a:avLst/>
          </a:prstGeom>
        </p:spPr>
        <p:txBody>
          <a:bodyPr wrap="square">
            <a:spAutoFit/>
          </a:bodyPr>
          <a:lstStyle/>
          <a:p>
            <a:pPr algn="ctr"/>
            <a:endParaRPr lang="kk-KZ" sz="4000" dirty="0" smtClean="0">
              <a:solidFill>
                <a:srgbClr val="0070C0"/>
              </a:solidFill>
              <a:latin typeface="Times New Roman" pitchFamily="18" charset="0"/>
              <a:cs typeface="Times New Roman" pitchFamily="18" charset="0"/>
            </a:endParaRPr>
          </a:p>
          <a:p>
            <a:pPr algn="ctr"/>
            <a:r>
              <a:rPr lang="kk-KZ" sz="4000" dirty="0" smtClean="0">
                <a:solidFill>
                  <a:srgbClr val="0070C0"/>
                </a:solidFill>
                <a:latin typeface="Times New Roman" pitchFamily="18" charset="0"/>
                <a:cs typeface="Times New Roman" pitchFamily="18" charset="0"/>
              </a:rPr>
              <a:t>№4 Педагогикалық кеңес</a:t>
            </a:r>
            <a:endParaRPr lang="ru-RU" sz="4000" dirty="0" smtClean="0">
              <a:solidFill>
                <a:srgbClr val="4BACC6">
                  <a:lumMod val="50000"/>
                </a:srgbClr>
              </a:solidFill>
              <a:latin typeface="Arial" panose="020B0604020202020204" pitchFamily="34" charset="0"/>
              <a:cs typeface="Arial" panose="020B0604020202020204" pitchFamily="34" charset="0"/>
            </a:endParaRPr>
          </a:p>
        </p:txBody>
      </p:sp>
      <p:sp>
        <p:nvSpPr>
          <p:cNvPr id="2" name="Прямоугольник 1"/>
          <p:cNvSpPr/>
          <p:nvPr/>
        </p:nvSpPr>
        <p:spPr>
          <a:xfrm>
            <a:off x="1806841" y="517457"/>
            <a:ext cx="4572000" cy="369332"/>
          </a:xfrm>
          <a:prstGeom prst="rect">
            <a:avLst/>
          </a:prstGeom>
        </p:spPr>
        <p:txBody>
          <a:bodyPr>
            <a:spAutoFit/>
          </a:bodyPr>
          <a:lstStyle/>
          <a:p>
            <a:pPr algn="ctr"/>
            <a:endParaRPr lang="ru-RU" dirty="0">
              <a:solidFill>
                <a:srgbClr val="308298"/>
              </a:solidFill>
            </a:endParaRPr>
          </a:p>
        </p:txBody>
      </p:sp>
      <p:sp>
        <p:nvSpPr>
          <p:cNvPr id="11" name="Прямоугольник 10"/>
          <p:cNvSpPr/>
          <p:nvPr/>
        </p:nvSpPr>
        <p:spPr>
          <a:xfrm>
            <a:off x="2987824" y="5445224"/>
            <a:ext cx="2895930" cy="369332"/>
          </a:xfrm>
          <a:prstGeom prst="rect">
            <a:avLst/>
          </a:prstGeom>
        </p:spPr>
        <p:txBody>
          <a:bodyPr wrap="square">
            <a:spAutoFit/>
          </a:bodyPr>
          <a:lstStyle/>
          <a:p>
            <a:pPr algn="ctr"/>
            <a:r>
              <a:rPr lang="kk-KZ" b="1" dirty="0" smtClean="0">
                <a:solidFill>
                  <a:srgbClr val="308298"/>
                </a:solidFill>
                <a:latin typeface="Times New Roman" pitchFamily="18" charset="0"/>
                <a:cs typeface="Times New Roman" pitchFamily="18" charset="0"/>
              </a:rPr>
              <a:t>2023-2024 </a:t>
            </a:r>
            <a:r>
              <a:rPr lang="kk-KZ" b="1" dirty="0" smtClean="0">
                <a:solidFill>
                  <a:srgbClr val="308298"/>
                </a:solidFill>
                <a:latin typeface="Times New Roman" pitchFamily="18" charset="0"/>
                <a:cs typeface="Times New Roman" pitchFamily="18" charset="0"/>
              </a:rPr>
              <a:t>оқу жылы</a:t>
            </a:r>
            <a:endParaRPr lang="ru-RU" b="1" dirty="0">
              <a:solidFill>
                <a:srgbClr val="308298"/>
              </a:solidFill>
              <a:latin typeface="Times New Roman" pitchFamily="18" charset="0"/>
              <a:cs typeface="Times New Roman" pitchFamily="18" charset="0"/>
            </a:endParaRPr>
          </a:p>
        </p:txBody>
      </p:sp>
    </p:spTree>
    <p:extLst>
      <p:ext uri="{BB962C8B-B14F-4D97-AF65-F5344CB8AC3E}">
        <p14:creationId xmlns:p14="http://schemas.microsoft.com/office/powerpoint/2010/main" val="151624352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80728"/>
            <a:ext cx="8229600" cy="436910"/>
          </a:xfrm>
        </p:spPr>
        <p:txBody>
          <a:bodyPr/>
          <a:lstStyle/>
          <a:p>
            <a:pPr marL="457200" indent="-457200">
              <a:lnSpc>
                <a:spcPct val="80000"/>
              </a:lnSpc>
            </a:pP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000000"/>
                </a:solidFill>
                <a:latin typeface="Times New Roman" pitchFamily="18" charset="0"/>
                <a:ea typeface="굴림" charset="-127"/>
                <a:cs typeface="Times New Roman" pitchFamily="18" charset="0"/>
              </a:rPr>
              <a:t/>
            </a:r>
            <a:br>
              <a:rPr lang="kk-KZ" sz="2400" b="1" dirty="0" smtClean="0">
                <a:solidFill>
                  <a:srgbClr val="000000"/>
                </a:solidFill>
                <a:latin typeface="Times New Roman" pitchFamily="18" charset="0"/>
                <a:ea typeface="굴림" charset="-127"/>
                <a:cs typeface="Times New Roman" pitchFamily="18" charset="0"/>
              </a:rPr>
            </a:br>
            <a:r>
              <a:rPr lang="kk-KZ" sz="2400" b="1" dirty="0" smtClean="0">
                <a:solidFill>
                  <a:srgbClr val="308298"/>
                </a:solidFill>
                <a:latin typeface="Times New Roman" pitchFamily="18" charset="0"/>
                <a:ea typeface="굴림" charset="-127"/>
                <a:cs typeface="Times New Roman" pitchFamily="18" charset="0"/>
              </a:rPr>
              <a:t>Пед кеңестің шешімі</a:t>
            </a:r>
            <a:r>
              <a:rPr lang="en-US" sz="2400" b="1" dirty="0" smtClean="0">
                <a:solidFill>
                  <a:srgbClr val="308298"/>
                </a:solidFill>
                <a:latin typeface="Times New Roman" pitchFamily="18" charset="0"/>
                <a:ea typeface="굴림" charset="-127"/>
                <a:cs typeface="Times New Roman" pitchFamily="18" charset="0"/>
              </a:rPr>
              <a:t/>
            </a:r>
            <a:br>
              <a:rPr lang="en-US" sz="2400" b="1" dirty="0" smtClean="0">
                <a:solidFill>
                  <a:srgbClr val="308298"/>
                </a:solidFill>
                <a:latin typeface="Times New Roman" pitchFamily="18" charset="0"/>
                <a:ea typeface="굴림" charset="-127"/>
                <a:cs typeface="Times New Roman" pitchFamily="18" charset="0"/>
              </a:rPr>
            </a:br>
            <a:r>
              <a:rPr lang="kk-KZ" altLang="ko-KR" sz="2400" b="1" dirty="0" smtClean="0">
                <a:solidFill>
                  <a:srgbClr val="308298"/>
                </a:solidFill>
                <a:latin typeface="Times New Roman" pitchFamily="18" charset="0"/>
                <a:ea typeface="굴림" charset="-127"/>
                <a:cs typeface="Times New Roman" pitchFamily="18" charset="0"/>
              </a:rPr>
              <a:t/>
            </a:r>
            <a:br>
              <a:rPr lang="kk-KZ" altLang="ko-KR" sz="2400" b="1" dirty="0" smtClean="0">
                <a:solidFill>
                  <a:srgbClr val="308298"/>
                </a:solidFill>
                <a:latin typeface="Times New Roman" pitchFamily="18" charset="0"/>
                <a:ea typeface="굴림" charset="-127"/>
                <a:cs typeface="Times New Roman" pitchFamily="18" charset="0"/>
              </a:rPr>
            </a:br>
            <a:r>
              <a:rPr lang="kk-KZ" altLang="ko-KR" sz="2400" dirty="0" smtClean="0">
                <a:solidFill>
                  <a:srgbClr val="308298"/>
                </a:solidFill>
                <a:latin typeface="Times New Roman" pitchFamily="18" charset="0"/>
                <a:ea typeface="굴림" charset="-127"/>
                <a:cs typeface="Times New Roman" pitchFamily="18" charset="0"/>
              </a:rPr>
              <a:t>1.№4 пед кеңестің шешімінің орындалуы қанағатанарлық деп танылсын.</a:t>
            </a:r>
            <a:r>
              <a:rPr lang="en-US" altLang="ko-KR" sz="2400" dirty="0" smtClean="0">
                <a:solidFill>
                  <a:srgbClr val="308298"/>
                </a:solidFill>
                <a:latin typeface="Times New Roman" pitchFamily="18" charset="0"/>
                <a:ea typeface="굴림" charset="-127"/>
                <a:cs typeface="Times New Roman" pitchFamily="18" charset="0"/>
              </a:rPr>
              <a:t/>
            </a:r>
            <a:br>
              <a:rPr lang="en-US" altLang="ko-KR" sz="2400" dirty="0" smtClean="0">
                <a:solidFill>
                  <a:srgbClr val="308298"/>
                </a:solidFill>
                <a:latin typeface="Times New Roman" pitchFamily="18" charset="0"/>
                <a:ea typeface="굴림" charset="-127"/>
                <a:cs typeface="Times New Roman" pitchFamily="18" charset="0"/>
              </a:rPr>
            </a:br>
            <a:r>
              <a:rPr lang="ru-RU" sz="2400" dirty="0" smtClean="0">
                <a:solidFill>
                  <a:srgbClr val="308298"/>
                </a:solidFill>
                <a:latin typeface="Times New Roman" pitchFamily="18" charset="0"/>
                <a:cs typeface="Times New Roman" pitchFamily="18" charset="0"/>
              </a:rPr>
              <a:t>2</a:t>
            </a:r>
            <a:r>
              <a:rPr lang="kk-KZ" sz="2400" dirty="0" smtClean="0">
                <a:solidFill>
                  <a:srgbClr val="308298"/>
                </a:solidFill>
                <a:latin typeface="Times New Roman" pitchFamily="18" charset="0"/>
                <a:cs typeface="Times New Roman" pitchFamily="18" charset="0"/>
              </a:rPr>
              <a:t>.</a:t>
            </a:r>
            <a:r>
              <a:rPr lang="ru-RU" sz="2400" dirty="0" smtClean="0">
                <a:solidFill>
                  <a:srgbClr val="308298"/>
                </a:solidFill>
                <a:latin typeface="Times New Roman" pitchFamily="18" charset="0"/>
                <a:cs typeface="Times New Roman" pitchFamily="18" charset="0"/>
              </a:rPr>
              <a:t> </a:t>
            </a:r>
            <a:r>
              <a:rPr lang="ru-RU" sz="2400" dirty="0" err="1" smtClean="0">
                <a:solidFill>
                  <a:srgbClr val="308298"/>
                </a:solidFill>
                <a:latin typeface="Times New Roman" pitchFamily="18" charset="0"/>
                <a:cs typeface="Times New Roman" pitchFamily="18" charset="0"/>
              </a:rPr>
              <a:t>Педагогтармен</a:t>
            </a:r>
            <a:r>
              <a:rPr lang="ru-RU" sz="2400" dirty="0" smtClean="0">
                <a:solidFill>
                  <a:srgbClr val="308298"/>
                </a:solidFill>
                <a:latin typeface="Times New Roman" pitchFamily="18" charset="0"/>
                <a:cs typeface="Times New Roman" pitchFamily="18" charset="0"/>
              </a:rPr>
              <a:t> </a:t>
            </a:r>
            <a:r>
              <a:rPr lang="ru-RU" sz="2400" dirty="0" err="1" smtClean="0">
                <a:solidFill>
                  <a:srgbClr val="308298"/>
                </a:solidFill>
                <a:latin typeface="Times New Roman" pitchFamily="18" charset="0"/>
                <a:cs typeface="Times New Roman" pitchFamily="18" charset="0"/>
              </a:rPr>
              <a:t>жүргізілген </a:t>
            </a:r>
            <a:r>
              <a:rPr lang="ru-RU" sz="2400" dirty="0" smtClean="0">
                <a:solidFill>
                  <a:srgbClr val="308298"/>
                </a:solidFill>
                <a:latin typeface="Times New Roman" pitchFamily="18" charset="0"/>
                <a:cs typeface="Times New Roman" pitchFamily="18" charset="0"/>
              </a:rPr>
              <a:t>тренинг </a:t>
            </a:r>
            <a:r>
              <a:rPr lang="ru-RU" sz="2400" dirty="0" err="1" smtClean="0">
                <a:solidFill>
                  <a:srgbClr val="308298"/>
                </a:solidFill>
                <a:latin typeface="Times New Roman" pitchFamily="18" charset="0"/>
                <a:cs typeface="Times New Roman" pitchFamily="18" charset="0"/>
              </a:rPr>
              <a:t>нәтижесі бойынша</a:t>
            </a:r>
            <a:r>
              <a:rPr lang="ru-RU" sz="2400" dirty="0" smtClean="0">
                <a:solidFill>
                  <a:srgbClr val="308298"/>
                </a:solidFill>
                <a:latin typeface="Times New Roman" pitchFamily="18" charset="0"/>
                <a:cs typeface="Times New Roman" pitchFamily="18" charset="0"/>
              </a:rPr>
              <a:t> </a:t>
            </a:r>
            <a:r>
              <a:rPr lang="ru-RU" sz="2400" dirty="0" err="1" smtClean="0">
                <a:solidFill>
                  <a:srgbClr val="308298"/>
                </a:solidFill>
                <a:latin typeface="Times New Roman" pitchFamily="18" charset="0"/>
                <a:cs typeface="Times New Roman" pitchFamily="18" charset="0"/>
              </a:rPr>
              <a:t>әр тұлға ұлттық құндылықтармен байытылып</a:t>
            </a:r>
            <a:r>
              <a:rPr lang="ru-RU" sz="2400" dirty="0" smtClean="0">
                <a:solidFill>
                  <a:srgbClr val="308298"/>
                </a:solidFill>
                <a:latin typeface="Times New Roman" pitchFamily="18" charset="0"/>
                <a:cs typeface="Times New Roman" pitchFamily="18" charset="0"/>
              </a:rPr>
              <a:t> </a:t>
            </a:r>
            <a:r>
              <a:rPr lang="ru-RU" sz="2400" dirty="0" err="1" smtClean="0">
                <a:solidFill>
                  <a:srgbClr val="308298"/>
                </a:solidFill>
                <a:latin typeface="Times New Roman" pitchFamily="18" charset="0"/>
                <a:cs typeface="Times New Roman" pitchFamily="18" charset="0"/>
              </a:rPr>
              <a:t>отыруы</a:t>
            </a:r>
            <a:r>
              <a:rPr lang="ru-RU" sz="2400" dirty="0" smtClean="0">
                <a:solidFill>
                  <a:srgbClr val="308298"/>
                </a:solidFill>
                <a:latin typeface="Times New Roman" pitchFamily="18" charset="0"/>
                <a:cs typeface="Times New Roman" pitchFamily="18" charset="0"/>
              </a:rPr>
              <a:t> </a:t>
            </a:r>
            <a:r>
              <a:rPr lang="ru-RU" sz="2400" dirty="0" err="1" smtClean="0">
                <a:solidFill>
                  <a:srgbClr val="308298"/>
                </a:solidFill>
                <a:latin typeface="Times New Roman" pitchFamily="18" charset="0"/>
                <a:cs typeface="Times New Roman" pitchFamily="18" charset="0"/>
              </a:rPr>
              <a:t>тиіс</a:t>
            </a:r>
            <a:r>
              <a:rPr lang="ru-RU" sz="2400" dirty="0" smtClean="0">
                <a:solidFill>
                  <a:srgbClr val="308298"/>
                </a:solidFill>
                <a:latin typeface="Times New Roman" pitchFamily="18" charset="0"/>
                <a:cs typeface="Times New Roman" pitchFamily="18" charset="0"/>
              </a:rPr>
              <a:t>.</a:t>
            </a:r>
            <a:br>
              <a:rPr lang="ru-RU" sz="2400" dirty="0" smtClean="0">
                <a:solidFill>
                  <a:srgbClr val="308298"/>
                </a:solidFill>
                <a:latin typeface="Times New Roman" pitchFamily="18" charset="0"/>
                <a:cs typeface="Times New Roman" pitchFamily="18" charset="0"/>
              </a:rPr>
            </a:br>
            <a:r>
              <a:rPr lang="kk-KZ" altLang="ko-KR" sz="2400" dirty="0" smtClean="0">
                <a:solidFill>
                  <a:srgbClr val="308298"/>
                </a:solidFill>
                <a:latin typeface="Times New Roman" pitchFamily="18" charset="0"/>
                <a:ea typeface="굴림" charset="-127"/>
                <a:cs typeface="Times New Roman" pitchFamily="18" charset="0"/>
              </a:rPr>
              <a:t>3.</a:t>
            </a:r>
            <a:r>
              <a:rPr lang="kk-KZ" sz="2400" dirty="0" smtClean="0">
                <a:solidFill>
                  <a:srgbClr val="308298"/>
                </a:solidFill>
                <a:latin typeface="Times New Roman" pitchFamily="18" charset="0"/>
                <a:cs typeface="Times New Roman" pitchFamily="18" charset="0"/>
              </a:rPr>
              <a:t> </a:t>
            </a:r>
            <a:r>
              <a:rPr lang="kk-KZ" sz="2400" smtClean="0">
                <a:solidFill>
                  <a:srgbClr val="308298"/>
                </a:solidFill>
                <a:latin typeface="Times New Roman" pitchFamily="18" charset="0"/>
                <a:cs typeface="Times New Roman" pitchFamily="18" charset="0"/>
              </a:rPr>
              <a:t>4.</a:t>
            </a:r>
            <a:r>
              <a:rPr lang="kk-KZ" altLang="ko-KR" sz="2400" dirty="0" smtClean="0">
                <a:solidFill>
                  <a:srgbClr val="308298"/>
                </a:solidFill>
                <a:latin typeface="Times New Roman" pitchFamily="18" charset="0"/>
                <a:ea typeface="굴림" charset="-127"/>
                <a:cs typeface="Times New Roman" pitchFamily="18" charset="0"/>
              </a:rPr>
              <a:t/>
            </a:r>
            <a:br>
              <a:rPr lang="kk-KZ" altLang="ko-KR" sz="2400" dirty="0" smtClean="0">
                <a:solidFill>
                  <a:srgbClr val="308298"/>
                </a:solidFill>
                <a:latin typeface="Times New Roman" pitchFamily="18" charset="0"/>
                <a:ea typeface="굴림" charset="-127"/>
                <a:cs typeface="Times New Roman" pitchFamily="18" charset="0"/>
              </a:rPr>
            </a:br>
            <a:r>
              <a:rPr lang="kk-KZ" altLang="ko-KR" sz="2400" dirty="0" smtClean="0">
                <a:solidFill>
                  <a:srgbClr val="308298"/>
                </a:solidFill>
                <a:latin typeface="Times New Roman" pitchFamily="18" charset="0"/>
                <a:ea typeface="굴림" charset="-127"/>
                <a:cs typeface="Times New Roman" pitchFamily="18" charset="0"/>
              </a:rPr>
              <a:t>4.</a:t>
            </a:r>
            <a:r>
              <a:rPr lang="kk-KZ" sz="2400" dirty="0" smtClean="0">
                <a:solidFill>
                  <a:srgbClr val="308298"/>
                </a:solidFill>
                <a:latin typeface="Times New Roman" pitchFamily="18" charset="0"/>
                <a:cs typeface="Times New Roman" pitchFamily="18" charset="0"/>
              </a:rPr>
              <a:t> Отбасы құндылықтары және ұлттық тәрбие беру жұмыстары әрі қарай әрдайым жүйелі түрде жүргізілсін.</a:t>
            </a:r>
            <a:r>
              <a:rPr lang="kk-KZ" altLang="ko-KR" sz="2400" dirty="0" smtClean="0">
                <a:solidFill>
                  <a:srgbClr val="308298"/>
                </a:solidFill>
                <a:latin typeface="Times New Roman" pitchFamily="18" charset="0"/>
                <a:ea typeface="굴림" charset="-127"/>
                <a:cs typeface="Times New Roman" pitchFamily="18" charset="0"/>
              </a:rPr>
              <a:t/>
            </a:r>
            <a:br>
              <a:rPr lang="kk-KZ" altLang="ko-KR" sz="2400" dirty="0" smtClean="0">
                <a:solidFill>
                  <a:srgbClr val="308298"/>
                </a:solidFill>
                <a:latin typeface="Times New Roman" pitchFamily="18" charset="0"/>
                <a:ea typeface="굴림" charset="-127"/>
                <a:cs typeface="Times New Roman" pitchFamily="18" charset="0"/>
              </a:rPr>
            </a:br>
            <a:r>
              <a:rPr lang="kk-KZ" sz="2400" dirty="0" smtClean="0">
                <a:solidFill>
                  <a:srgbClr val="308298"/>
                </a:solidFill>
                <a:latin typeface="Times New Roman" pitchFamily="18" charset="0"/>
                <a:ea typeface="굴림" charset="-127"/>
                <a:cs typeface="Times New Roman" pitchFamily="18" charset="0"/>
              </a:rPr>
              <a:t>5.</a:t>
            </a:r>
            <a:r>
              <a:rPr lang="kk-KZ" sz="2400" dirty="0" smtClean="0">
                <a:solidFill>
                  <a:srgbClr val="FF0000"/>
                </a:solidFill>
                <a:latin typeface="Times New Roman" pitchFamily="18" charset="0"/>
                <a:cs typeface="Times New Roman" pitchFamily="18" charset="0"/>
              </a:rPr>
              <a:t> . </a:t>
            </a:r>
            <a:r>
              <a:rPr lang="kk-KZ" sz="2400" dirty="0" smtClean="0">
                <a:solidFill>
                  <a:srgbClr val="308298"/>
                </a:solidFill>
                <a:latin typeface="Times New Roman" pitchFamily="18" charset="0"/>
                <a:cs typeface="Times New Roman" pitchFamily="18" charset="0"/>
              </a:rPr>
              <a:t>Мектеп алды даярлық топтарының интелектуалды даму деңгейін салыстыру бағытында жүргізілген жұмыстар қанағаттанарлық деп танылсын.              Мерзімі (06.03.2020)</a:t>
            </a:r>
            <a:br>
              <a:rPr lang="kk-KZ" sz="2400" dirty="0" smtClean="0">
                <a:solidFill>
                  <a:srgbClr val="308298"/>
                </a:solidFill>
                <a:latin typeface="Times New Roman" pitchFamily="18" charset="0"/>
                <a:cs typeface="Times New Roman" pitchFamily="18" charset="0"/>
              </a:rPr>
            </a:br>
            <a:r>
              <a:rPr lang="kk-KZ" sz="2400" dirty="0" smtClean="0">
                <a:solidFill>
                  <a:srgbClr val="308298"/>
                </a:solidFill>
                <a:latin typeface="Times New Roman" pitchFamily="18" charset="0"/>
                <a:cs typeface="Times New Roman" pitchFamily="18" charset="0"/>
              </a:rPr>
              <a:t>6. Таным Білім беру саласы бойынша мектеп жасына дейінгі балалардың танымдық құзыреттілігін дамыту барысындағы жасалған жұмыстар әрі қарай толықтыры ( Мерзімі (10.03.2020)</a:t>
            </a:r>
            <a:r>
              <a:rPr lang="kk-KZ" sz="2400" dirty="0" smtClean="0">
                <a:solidFill>
                  <a:srgbClr val="000000"/>
                </a:solidFill>
                <a:latin typeface="Times New Roman" pitchFamily="18" charset="0"/>
                <a:ea typeface="굴림" charset="-127"/>
                <a:cs typeface="Times New Roman" pitchFamily="18" charset="0"/>
              </a:rPr>
              <a:t/>
            </a:r>
            <a:br>
              <a:rPr lang="kk-KZ" sz="2400" dirty="0" smtClean="0">
                <a:solidFill>
                  <a:srgbClr val="000000"/>
                </a:solidFill>
                <a:latin typeface="Times New Roman" pitchFamily="18" charset="0"/>
                <a:ea typeface="굴림" charset="-127"/>
                <a:cs typeface="Times New Roman" pitchFamily="18" charset="0"/>
              </a:rPr>
            </a:b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864096"/>
          </a:xfrm>
        </p:spPr>
        <p:txBody>
          <a:bodyPr/>
          <a:lstStyle/>
          <a:p>
            <a:r>
              <a:rPr lang="kk-KZ"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308298"/>
                </a:solidFill>
                <a:effectLst>
                  <a:outerShdw blurRad="41275" dist="12700" dir="12000000" algn="tl" rotWithShape="0">
                    <a:srgbClr val="000000">
                      <a:alpha val="40000"/>
                    </a:srgbClr>
                  </a:outerShdw>
                </a:effectLst>
                <a:latin typeface="Times New Roman" pitchFamily="18" charset="0"/>
                <a:cs typeface="Times New Roman" pitchFamily="18" charset="0"/>
              </a:rPr>
              <a:t>Күн тәртібінде:</a:t>
            </a:r>
            <a:br>
              <a:rPr lang="kk-KZ"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308298"/>
                </a:solidFill>
                <a:effectLst>
                  <a:outerShdw blurRad="41275" dist="12700" dir="12000000" algn="tl" rotWithShape="0">
                    <a:srgbClr val="000000">
                      <a:alpha val="40000"/>
                    </a:srgbClr>
                  </a:outerShdw>
                </a:effectLst>
                <a:latin typeface="Times New Roman" pitchFamily="18" charset="0"/>
                <a:cs typeface="Times New Roman" pitchFamily="18" charset="0"/>
              </a:rPr>
            </a:br>
            <a:endParaRPr lang="ru-RU" dirty="0">
              <a:solidFill>
                <a:srgbClr val="308298"/>
              </a:solidFill>
            </a:endParaRPr>
          </a:p>
        </p:txBody>
      </p:sp>
      <p:sp>
        <p:nvSpPr>
          <p:cNvPr id="3" name="Прямоугольник 2"/>
          <p:cNvSpPr/>
          <p:nvPr/>
        </p:nvSpPr>
        <p:spPr>
          <a:xfrm>
            <a:off x="1115616" y="1412776"/>
            <a:ext cx="7128792" cy="2585323"/>
          </a:xfrm>
          <a:prstGeom prst="rect">
            <a:avLst/>
          </a:prstGeom>
        </p:spPr>
        <p:txBody>
          <a:bodyPr wrap="square">
            <a:spAutoFit/>
          </a:bodyPr>
          <a:lstStyle/>
          <a:p>
            <a:r>
              <a:rPr lang="kk-KZ" dirty="0" smtClean="0">
                <a:solidFill>
                  <a:srgbClr val="FF0000"/>
                </a:solidFill>
                <a:latin typeface="Times New Roman" pitchFamily="18" charset="0"/>
                <a:cs typeface="Times New Roman" pitchFamily="18" charset="0"/>
              </a:rPr>
              <a:t>І.</a:t>
            </a:r>
            <a:r>
              <a:rPr lang="kk-KZ" dirty="0" smtClean="0">
                <a:latin typeface="Times New Roman" pitchFamily="18" charset="0"/>
                <a:cs typeface="Times New Roman" pitchFamily="18" charset="0"/>
              </a:rPr>
              <a:t> </a:t>
            </a:r>
            <a:r>
              <a:rPr lang="kk-KZ" dirty="0" smtClean="0">
                <a:solidFill>
                  <a:srgbClr val="308298"/>
                </a:solidFill>
                <a:latin typeface="Times New Roman" pitchFamily="18" charset="0"/>
                <a:cs typeface="Times New Roman" pitchFamily="18" charset="0"/>
              </a:rPr>
              <a:t>№3 педагогикалық кеңес шешімінің орындалуы.</a:t>
            </a:r>
          </a:p>
          <a:p>
            <a:r>
              <a:rPr lang="kk-KZ" dirty="0" smtClean="0">
                <a:solidFill>
                  <a:srgbClr val="FF0000"/>
                </a:solidFill>
                <a:latin typeface="Times New Roman" pitchFamily="18" charset="0"/>
                <a:cs typeface="Times New Roman" pitchFamily="18" charset="0"/>
              </a:rPr>
              <a:t>ІІ. </a:t>
            </a:r>
            <a:r>
              <a:rPr lang="kk-KZ" dirty="0" smtClean="0">
                <a:solidFill>
                  <a:srgbClr val="308298"/>
                </a:solidFill>
                <a:latin typeface="Times New Roman" pitchFamily="18" charset="0"/>
                <a:cs typeface="Times New Roman" pitchFamily="18" charset="0"/>
              </a:rPr>
              <a:t>Мамандарға тренинг “” (Мен ғажайыппын)</a:t>
            </a:r>
          </a:p>
          <a:p>
            <a:r>
              <a:rPr lang="kk-KZ" dirty="0" smtClean="0">
                <a:solidFill>
                  <a:srgbClr val="FF0000"/>
                </a:solidFill>
                <a:latin typeface="Times New Roman" pitchFamily="18" charset="0"/>
                <a:cs typeface="Times New Roman" pitchFamily="18" charset="0"/>
              </a:rPr>
              <a:t>ІІІ</a:t>
            </a:r>
            <a:r>
              <a:rPr lang="kk-KZ" dirty="0" smtClean="0">
                <a:solidFill>
                  <a:srgbClr val="FF0000"/>
                </a:solidFill>
                <a:latin typeface="Times New Roman" pitchFamily="18" charset="0"/>
                <a:cs typeface="Times New Roman" pitchFamily="18" charset="0"/>
              </a:rPr>
              <a:t>. </a:t>
            </a:r>
            <a:r>
              <a:rPr lang="kk-KZ" dirty="0" smtClean="0">
                <a:solidFill>
                  <a:schemeClr val="accent1">
                    <a:lumMod val="75000"/>
                  </a:schemeClr>
                </a:solidFill>
                <a:latin typeface="Times New Roman" pitchFamily="18" charset="0"/>
                <a:cs typeface="Times New Roman" pitchFamily="18" charset="0"/>
              </a:rPr>
              <a:t>“ Жас ерекшеліктері  бойынша баланың ауыру-сырқау нәтижесі</a:t>
            </a:r>
            <a:r>
              <a:rPr lang="kk-KZ" dirty="0" smtClean="0">
                <a:solidFill>
                  <a:srgbClr val="308298"/>
                </a:solidFill>
                <a:latin typeface="Times New Roman" pitchFamily="18" charset="0"/>
                <a:cs typeface="Times New Roman" pitchFamily="18" charset="0"/>
              </a:rPr>
              <a:t>» </a:t>
            </a:r>
          </a:p>
          <a:p>
            <a:r>
              <a:rPr lang="kk-KZ" dirty="0" smtClean="0">
                <a:solidFill>
                  <a:srgbClr val="FF0000"/>
                </a:solidFill>
                <a:latin typeface="Times New Roman" pitchFamily="18" charset="0"/>
                <a:cs typeface="Times New Roman" pitchFamily="18" charset="0"/>
              </a:rPr>
              <a:t>І</a:t>
            </a:r>
            <a:r>
              <a:rPr lang="en-US" dirty="0" smtClean="0">
                <a:solidFill>
                  <a:srgbClr val="FF0000"/>
                </a:solidFill>
                <a:latin typeface="Times New Roman" pitchFamily="18" charset="0"/>
                <a:cs typeface="Times New Roman" pitchFamily="18" charset="0"/>
              </a:rPr>
              <a:t>V</a:t>
            </a:r>
            <a:r>
              <a:rPr lang="kk-KZ" dirty="0" smtClean="0">
                <a:solidFill>
                  <a:srgbClr val="FF0000"/>
                </a:solidFill>
                <a:latin typeface="Times New Roman" pitchFamily="18" charset="0"/>
                <a:cs typeface="Times New Roman" pitchFamily="18" charset="0"/>
              </a:rPr>
              <a:t>.</a:t>
            </a:r>
            <a:r>
              <a:rPr lang="kk-KZ" dirty="0" smtClean="0">
                <a:latin typeface="Times New Roman" pitchFamily="18" charset="0"/>
                <a:cs typeface="Times New Roman" pitchFamily="18" charset="0"/>
              </a:rPr>
              <a:t> </a:t>
            </a:r>
            <a:r>
              <a:rPr lang="kk-KZ" b="1" dirty="0" smtClean="0">
                <a:solidFill>
                  <a:schemeClr val="accent2">
                    <a:lumMod val="50000"/>
                  </a:schemeClr>
                </a:solidFill>
                <a:latin typeface="Times New Roman" pitchFamily="18" charset="0"/>
                <a:cs typeface="Times New Roman" pitchFamily="18" charset="0"/>
              </a:rPr>
              <a:t> </a:t>
            </a:r>
            <a:r>
              <a:rPr lang="kk-KZ" dirty="0" smtClean="0">
                <a:latin typeface="Times New Roman" pitchFamily="18" charset="0"/>
                <a:cs typeface="Times New Roman" pitchFamily="18" charset="0"/>
              </a:rPr>
              <a:t>“</a:t>
            </a:r>
            <a:r>
              <a:rPr lang="kk-KZ" dirty="0" smtClean="0">
                <a:solidFill>
                  <a:schemeClr val="accent1">
                    <a:lumMod val="75000"/>
                  </a:schemeClr>
                </a:solidFill>
                <a:latin typeface="Times New Roman" pitchFamily="18" charset="0"/>
                <a:cs typeface="Times New Roman" pitchFamily="18" charset="0"/>
              </a:rPr>
              <a:t>Педагогикалық идеялар жәрмеңкесі “ </a:t>
            </a:r>
            <a:r>
              <a:rPr lang="kk-KZ" dirty="0" smtClean="0">
                <a:solidFill>
                  <a:srgbClr val="308298"/>
                </a:solidFill>
                <a:latin typeface="Times New Roman" pitchFamily="18" charset="0"/>
                <a:cs typeface="Times New Roman" pitchFamily="18" charset="0"/>
              </a:rPr>
              <a:t>ҰОҚ талдау</a:t>
            </a:r>
          </a:p>
          <a:p>
            <a:r>
              <a:rPr lang="kk-KZ" dirty="0" smtClean="0">
                <a:solidFill>
                  <a:srgbClr val="308298"/>
                </a:solidFill>
                <a:latin typeface="Times New Roman" pitchFamily="18" charset="0"/>
                <a:cs typeface="Times New Roman" pitchFamily="18" charset="0"/>
              </a:rPr>
              <a:t>                                                                    </a:t>
            </a:r>
            <a:r>
              <a:rPr lang="kk-KZ" dirty="0" smtClean="0">
                <a:solidFill>
                  <a:srgbClr val="308298"/>
                </a:solidFill>
                <a:latin typeface="Times New Roman" pitchFamily="18" charset="0"/>
                <a:cs typeface="Times New Roman" pitchFamily="18" charset="0"/>
              </a:rPr>
              <a:t>                                                                     </a:t>
            </a:r>
            <a:endParaRPr lang="kk-KZ" dirty="0" smtClean="0">
              <a:solidFill>
                <a:srgbClr val="308298"/>
              </a:solidFill>
              <a:latin typeface="Times New Roman" pitchFamily="18" charset="0"/>
              <a:cs typeface="Times New Roman" pitchFamily="18" charset="0"/>
            </a:endParaRPr>
          </a:p>
          <a:p>
            <a:pPr marL="800100" lvl="1" indent="-342900">
              <a:buAutoNum type="romanUcPeriod" startAt="5"/>
            </a:pPr>
            <a:r>
              <a:rPr lang="kk-KZ" dirty="0" smtClean="0">
                <a:solidFill>
                  <a:srgbClr val="308298"/>
                </a:solidFill>
                <a:latin typeface="Times New Roman" pitchFamily="18" charset="0"/>
                <a:cs typeface="Times New Roman" pitchFamily="18" charset="0"/>
              </a:rPr>
              <a:t>Мектепке дейінгі  ересек жастағы  балалардың  сандарды ойлау жұмыс ерекшеліктерін зерделеу</a:t>
            </a:r>
          </a:p>
          <a:p>
            <a:pPr marL="342900" indent="-342900"/>
            <a:r>
              <a:rPr lang="kk-KZ" dirty="0" smtClean="0">
                <a:solidFill>
                  <a:srgbClr val="308298"/>
                </a:solidFill>
                <a:latin typeface="Times New Roman" pitchFamily="18" charset="0"/>
                <a:cs typeface="Times New Roman" pitchFamily="18" charset="0"/>
              </a:rPr>
              <a:t>     Мерзімі : (</a:t>
            </a:r>
            <a:r>
              <a:rPr lang="kk-KZ" dirty="0" smtClean="0">
                <a:solidFill>
                  <a:srgbClr val="308298"/>
                </a:solidFill>
                <a:latin typeface="Times New Roman" pitchFamily="18" charset="0"/>
                <a:cs typeface="Times New Roman" pitchFamily="18" charset="0"/>
              </a:rPr>
              <a:t>09.04.2024 )</a:t>
            </a:r>
            <a:endParaRPr lang="kk-KZ" dirty="0" smtClean="0">
              <a:solidFill>
                <a:srgbClr val="FF0000"/>
              </a:solidFill>
              <a:latin typeface="Times New Roman" pitchFamily="18" charset="0"/>
              <a:cs typeface="Times New Roman" pitchFamily="18" charset="0"/>
            </a:endParaRPr>
          </a:p>
          <a:p>
            <a:endParaRPr lang="kk-KZ" b="1" i="1" dirty="0" smtClean="0">
              <a:solidFill>
                <a:srgbClr val="308298"/>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lstStyle/>
          <a:p>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sz="5400"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Тақырыбы: </a:t>
            </a: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
            </a:r>
            <a:b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br>
            <a:r>
              <a:rPr lang="kk-KZ" dirty="0" smtClean="0">
                <a:ln w="12700">
                  <a:solidFill>
                    <a:schemeClr val="tx2">
                      <a:satMod val="155000"/>
                    </a:schemeClr>
                  </a:solidFill>
                  <a:prstDash val="solid"/>
                </a:ln>
                <a:solidFill>
                  <a:srgbClr val="308298"/>
                </a:solidFill>
                <a:effectLst>
                  <a:outerShdw blurRad="41275" dist="20320" dir="1800000" algn="tl" rotWithShape="0">
                    <a:srgbClr val="000000">
                      <a:alpha val="40000"/>
                    </a:srgbClr>
                  </a:outerShdw>
                </a:effectLst>
                <a:latin typeface="Times New Roman" pitchFamily="18" charset="0"/>
                <a:cs typeface="Times New Roman" pitchFamily="18" charset="0"/>
              </a:rPr>
              <a:t>“Балалық шақтың базары –ойыннан бастау алады”</a:t>
            </a:r>
            <a:endParaRPr lang="ru-RU" dirty="0">
              <a:solidFill>
                <a:srgbClr val="308298"/>
              </a:solidFill>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Дорога в Рждество"/>
  <p:tag name="ISPRING_RESOURCE_PATHS_HASH_PRESENTER" val="d4998e8101631872acb8ac4b7de52b24c4d72ba"/>
</p:tagLst>
</file>

<file path=ppt/theme/theme1.xml><?xml version="1.0" encoding="utf-8"?>
<a:theme xmlns:a="http://schemas.openxmlformats.org/drawingml/2006/main" name="1_Тема Office">
  <a:themeElements>
    <a:clrScheme name="Другая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A009E"/>
      </a:hlink>
      <a:folHlink>
        <a:srgbClr val="205867"/>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2095</TotalTime>
  <Words>66</Words>
  <Application>Microsoft Office PowerPoint</Application>
  <PresentationFormat>Экран (4:3)</PresentationFormat>
  <Paragraphs>14</Paragraphs>
  <Slides>4</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굴림</vt:lpstr>
      <vt:lpstr>Arial</vt:lpstr>
      <vt:lpstr>Calibri</vt:lpstr>
      <vt:lpstr>Times New Roman</vt:lpstr>
      <vt:lpstr>1_Тема Office</vt:lpstr>
      <vt:lpstr>Презентация PowerPoint</vt:lpstr>
      <vt:lpstr>                Пед кеңестің шешімі  1.№4 пед кеңестің шешімінің орындалуы қанағатанарлық деп танылсын. 2. Педагогтармен жүргізілген тренинг нәтижесі бойынша әр тұлға ұлттық құндылықтармен байытылып отыруы тиіс. 3. 4. 4. Отбасы құндылықтары және ұлттық тәрбие беру жұмыстары әрі қарай әрдайым жүйелі түрде жүргізілсін. 5. . Мектеп алды даярлық топтарының интелектуалды даму деңгейін салыстыру бағытында жүргізілген жұмыстар қанағаттанарлық деп танылсын.              Мерзімі (06.03.2020) 6. Таным Білім беру саласы бойынша мектеп жасына дейінгі балалардың танымдық құзыреттілігін дамыту барысындағы жасалған жұмыстар әрі қарай толықтыры ( Мерзімі (10.03.2020) </vt:lpstr>
      <vt:lpstr>Күн тәртібінде: </vt:lpstr>
      <vt:lpstr>       Тақырыбы:  “Балалық шақтың базары –ойыннан бастау алады”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 Рождественской звездой</dc:title>
  <dc:creator>User</dc:creator>
  <cp:keywords>Рождество</cp:keywords>
  <cp:lastModifiedBy>HP</cp:lastModifiedBy>
  <cp:revision>44</cp:revision>
  <dcterms:created xsi:type="dcterms:W3CDTF">2014-11-15T21:26:38Z</dcterms:created>
  <dcterms:modified xsi:type="dcterms:W3CDTF">2026-07-02T08:13:07Z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5858583</vt:lpwstr>
  </property>
  <property fmtid="{D5CDD505-2E9C-101B-9397-08002B2CF9AE}" pid="3" name="NXPowerLiteSettings">
    <vt:lpwstr>F7000400038000</vt:lpwstr>
  </property>
  <property fmtid="{D5CDD505-2E9C-101B-9397-08002B2CF9AE}" pid="4" name="NXPowerLiteVersion">
    <vt:lpwstr>D6.1.2</vt:lpwstr>
  </property>
</Properties>
</file>